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69" r:id="rId4"/>
    <p:sldId id="258" r:id="rId5"/>
    <p:sldId id="259" r:id="rId6"/>
    <p:sldId id="260" r:id="rId7"/>
    <p:sldId id="263" r:id="rId8"/>
    <p:sldId id="265" r:id="rId9"/>
    <p:sldId id="261" r:id="rId10"/>
    <p:sldId id="266" r:id="rId11"/>
    <p:sldId id="262" r:id="rId12"/>
    <p:sldId id="264"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D94CDA-1768-4B4F-A571-230FF4055BA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10CB3-D1EE-42D7-AA01-E44D556F4294}"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94CDA-1768-4B4F-A571-230FF4055BA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10CB3-D1EE-42D7-AA01-E44D556F429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D94CDA-1768-4B4F-A571-230FF4055BA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10CB3-D1EE-42D7-AA01-E44D556F429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D94CDA-1768-4B4F-A571-230FF4055BA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10CB3-D1EE-42D7-AA01-E44D556F429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94CDA-1768-4B4F-A571-230FF4055BA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10CB3-D1EE-42D7-AA01-E44D556F429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D94CDA-1768-4B4F-A571-230FF4055BA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10CB3-D1EE-42D7-AA01-E44D556F429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D94CDA-1768-4B4F-A571-230FF4055BA5}"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10CB3-D1EE-42D7-AA01-E44D556F429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D94CDA-1768-4B4F-A571-230FF4055BA5}"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10CB3-D1EE-42D7-AA01-E44D556F429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94CDA-1768-4B4F-A571-230FF4055BA5}"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10CB3-D1EE-42D7-AA01-E44D556F429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94CDA-1768-4B4F-A571-230FF4055BA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10CB3-D1EE-42D7-AA01-E44D556F429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94CDA-1768-4B4F-A571-230FF4055BA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10CB3-D1EE-42D7-AA01-E44D556F4294}"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9D94CDA-1768-4B4F-A571-230FF4055BA5}" type="datetimeFigureOut">
              <a:rPr lang="en-US" smtClean="0"/>
              <a:t>5/13/2025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4C10CB3-D1EE-42D7-AA01-E44D556F42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tbKr0EuiVjc?si=nF6jwINoyqqthDDK"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15000"/>
            <a:ext cx="5637010" cy="882119"/>
          </a:xfrm>
        </p:spPr>
        <p:txBody>
          <a:bodyPr/>
          <a:lstStyle/>
          <a:p>
            <a:pPr algn="ctr"/>
            <a:r>
              <a:rPr lang="en-US" b="1" dirty="0" smtClean="0"/>
              <a:t>Austin </a:t>
            </a:r>
            <a:r>
              <a:rPr lang="en-US" b="1" dirty="0" err="1" smtClean="0"/>
              <a:t>Makwaia</a:t>
            </a:r>
            <a:r>
              <a:rPr lang="en-US" b="1" dirty="0" smtClean="0"/>
              <a:t> </a:t>
            </a:r>
            <a:r>
              <a:rPr lang="en-US" b="1" dirty="0" err="1" smtClean="0"/>
              <a:t>Makani</a:t>
            </a:r>
            <a:endParaRPr lang="en-US" b="1" dirty="0" smtClean="0"/>
          </a:p>
          <a:p>
            <a:pPr algn="ctr"/>
            <a:r>
              <a:rPr lang="en-US" dirty="0" smtClean="0"/>
              <a:t>Founder CEO, AMM Investment</a:t>
            </a:r>
            <a:endParaRPr lang="en-US" dirty="0"/>
          </a:p>
        </p:txBody>
      </p:sp>
      <p:sp>
        <p:nvSpPr>
          <p:cNvPr id="2" name="Title 1"/>
          <p:cNvSpPr>
            <a:spLocks noGrp="1"/>
          </p:cNvSpPr>
          <p:nvPr>
            <p:ph type="ctrTitle"/>
          </p:nvPr>
        </p:nvSpPr>
        <p:spPr>
          <a:xfrm>
            <a:off x="533400" y="76200"/>
            <a:ext cx="8382000" cy="1793167"/>
          </a:xfrm>
        </p:spPr>
        <p:txBody>
          <a:bodyPr/>
          <a:lstStyle/>
          <a:p>
            <a:pPr marL="182880" indent="0" algn="ctr">
              <a:buNone/>
            </a:pPr>
            <a:r>
              <a:rPr lang="en-US" dirty="0" smtClean="0"/>
              <a:t>Emotional Intelligence (EQ) for Executives</a:t>
            </a:r>
            <a:br>
              <a:rPr lang="en-US" dirty="0" smtClean="0"/>
            </a:br>
            <a:r>
              <a:rPr lang="en-US" dirty="0"/>
              <a:t/>
            </a:r>
            <a:br>
              <a:rPr lang="en-US" dirty="0"/>
            </a:br>
            <a:r>
              <a:rPr lang="en-US" sz="3200" i="1" dirty="0" smtClean="0"/>
              <a:t>Why is it important for leaders?</a:t>
            </a:r>
            <a:endParaRPr lang="en-US" sz="3200" i="1" dirty="0"/>
          </a:p>
        </p:txBody>
      </p:sp>
      <p:pic>
        <p:nvPicPr>
          <p:cNvPr id="1026" name="Picture 2" descr="How Emotional Intelligence Makes You a Better Leader"/>
          <p:cNvPicPr>
            <a:picLocks noChangeAspect="1" noChangeArrowheads="1"/>
          </p:cNvPicPr>
          <p:nvPr/>
        </p:nvPicPr>
        <p:blipFill rotWithShape="1">
          <a:blip r:embed="rId2">
            <a:extLst>
              <a:ext uri="{28A0092B-C50C-407E-A947-70E740481C1C}">
                <a14:useLocalDpi xmlns:a14="http://schemas.microsoft.com/office/drawing/2010/main" val="0"/>
              </a:ext>
            </a:extLst>
          </a:blip>
          <a:srcRect t="11553" b="5645"/>
          <a:stretch/>
        </p:blipFill>
        <p:spPr bwMode="auto">
          <a:xfrm>
            <a:off x="-2" y="2133600"/>
            <a:ext cx="9144001" cy="36109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5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375151" cy="1143000"/>
          </a:xfrm>
        </p:spPr>
        <p:txBody>
          <a:bodyPr/>
          <a:lstStyle/>
          <a:p>
            <a:r>
              <a:rPr lang="en-US" dirty="0" smtClean="0"/>
              <a:t>Competencies </a:t>
            </a:r>
            <a:endParaRPr lang="en-US" dirty="0"/>
          </a:p>
        </p:txBody>
      </p:sp>
      <p:sp>
        <p:nvSpPr>
          <p:cNvPr id="3" name="Content Placeholder 2"/>
          <p:cNvSpPr>
            <a:spLocks noGrp="1"/>
          </p:cNvSpPr>
          <p:nvPr>
            <p:ph sz="quarter" idx="13"/>
          </p:nvPr>
        </p:nvSpPr>
        <p:spPr>
          <a:xfrm>
            <a:off x="6096000" y="304800"/>
            <a:ext cx="2971800" cy="6400800"/>
          </a:xfrm>
        </p:spPr>
        <p:txBody>
          <a:bodyPr>
            <a:normAutofit fontScale="77500" lnSpcReduction="20000"/>
          </a:bodyPr>
          <a:lstStyle/>
          <a:p>
            <a:pPr marL="45720" indent="0">
              <a:buNone/>
            </a:pPr>
            <a:r>
              <a:rPr lang="en-US" b="1" dirty="0" smtClean="0"/>
              <a:t>4 core competencies of EQ</a:t>
            </a:r>
          </a:p>
          <a:p>
            <a:pPr marL="45720" indent="0">
              <a:buNone/>
            </a:pPr>
            <a:endParaRPr lang="en-US" dirty="0" smtClean="0"/>
          </a:p>
          <a:p>
            <a:r>
              <a:rPr lang="en-US" dirty="0" smtClean="0"/>
              <a:t>Self Awareness (95% Vs. 10% – 15%). Bring the best of yourself first before you bring the best out of others</a:t>
            </a:r>
          </a:p>
          <a:p>
            <a:r>
              <a:rPr lang="en-US" dirty="0" smtClean="0"/>
              <a:t>Self Management (manage your emotions especially during stressful situation, maintain positive outlook despite setbacks, </a:t>
            </a:r>
            <a:r>
              <a:rPr lang="en-US" dirty="0" err="1" smtClean="0"/>
              <a:t>proactiveness</a:t>
            </a:r>
            <a:r>
              <a:rPr lang="en-US" dirty="0" smtClean="0"/>
              <a:t> vs. reactiveness)</a:t>
            </a:r>
          </a:p>
          <a:p>
            <a:r>
              <a:rPr lang="en-US" dirty="0" smtClean="0"/>
              <a:t>Social Awareness: ability to recognize other’s emotions and their dynamics within your organization</a:t>
            </a:r>
          </a:p>
          <a:p>
            <a:r>
              <a:rPr lang="en-US" dirty="0" smtClean="0"/>
              <a:t>Relationship Management: Ability to influence, coach and mentor others and resolve issues effectively.</a:t>
            </a:r>
            <a:endParaRPr lang="en-US" dirty="0"/>
          </a:p>
        </p:txBody>
      </p:sp>
      <p:pic>
        <p:nvPicPr>
          <p:cNvPr id="10242" name="Picture 2" descr="How to Enhance Core Competencies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2" y="1219200"/>
            <a:ext cx="6088224" cy="342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562600"/>
            <a:ext cx="6512511" cy="1143000"/>
          </a:xfrm>
        </p:spPr>
        <p:txBody>
          <a:bodyPr/>
          <a:lstStyle/>
          <a:p>
            <a:pPr marL="0" indent="0">
              <a:buNone/>
            </a:pPr>
            <a:r>
              <a:rPr lang="en-US" dirty="0" smtClean="0"/>
              <a:t>Benefits</a:t>
            </a:r>
            <a:endParaRPr lang="en-US" dirty="0"/>
          </a:p>
        </p:txBody>
      </p:sp>
      <p:sp>
        <p:nvSpPr>
          <p:cNvPr id="3" name="Content Placeholder 2"/>
          <p:cNvSpPr>
            <a:spLocks noGrp="1"/>
          </p:cNvSpPr>
          <p:nvPr>
            <p:ph sz="quarter" idx="13"/>
          </p:nvPr>
        </p:nvSpPr>
        <p:spPr>
          <a:xfrm>
            <a:off x="457200" y="731520"/>
            <a:ext cx="8229600" cy="4983480"/>
          </a:xfrm>
        </p:spPr>
        <p:txBody>
          <a:bodyPr>
            <a:normAutofit fontScale="92500"/>
          </a:bodyPr>
          <a:lstStyle/>
          <a:p>
            <a:pPr>
              <a:buFontTx/>
              <a:buChar char="-"/>
            </a:pPr>
            <a:r>
              <a:rPr lang="en-US" dirty="0" smtClean="0"/>
              <a:t>Improved communication and team dynamics (effective communication and collaborative work environment)</a:t>
            </a:r>
          </a:p>
          <a:p>
            <a:pPr>
              <a:buFontTx/>
              <a:buChar char="-"/>
            </a:pPr>
            <a:r>
              <a:rPr lang="en-US" dirty="0" smtClean="0"/>
              <a:t>Enhanced Leadership Effectiveness (inspire and motivate, manage relationships, create culture of high performance)</a:t>
            </a:r>
          </a:p>
          <a:p>
            <a:pPr>
              <a:buFontTx/>
              <a:buChar char="-"/>
            </a:pPr>
            <a:r>
              <a:rPr lang="en-US" dirty="0" smtClean="0"/>
              <a:t>Improved Decision-Making (when you understand and consider other’s perspectives, it helps you to make better choices aligned with organization’s goals and values)</a:t>
            </a:r>
          </a:p>
          <a:p>
            <a:pPr>
              <a:buFontTx/>
              <a:buChar char="-"/>
            </a:pPr>
            <a:r>
              <a:rPr lang="en-US" dirty="0" smtClean="0"/>
              <a:t>Increased self-awareness and self-regulations (understanding own strength and weaknesses, manage reactions in challenging situation and remain calm under pressure)</a:t>
            </a:r>
          </a:p>
          <a:p>
            <a:pPr>
              <a:buFontTx/>
              <a:buChar char="-"/>
            </a:pPr>
            <a:r>
              <a:rPr lang="en-US" dirty="0" smtClean="0"/>
              <a:t>Empathy and Social Skills (connect with teams at personal level, build trust and foster sense of belonging)</a:t>
            </a:r>
          </a:p>
          <a:p>
            <a:pPr>
              <a:buFontTx/>
              <a:buChar char="-"/>
            </a:pPr>
            <a:r>
              <a:rPr lang="en-US" dirty="0" smtClean="0"/>
              <a:t>Building Resilient Teams (through a safe and supportive environment your team becomes better equipped to handle challenges.)</a:t>
            </a:r>
          </a:p>
        </p:txBody>
      </p:sp>
    </p:spTree>
    <p:extLst>
      <p:ext uri="{BB962C8B-B14F-4D97-AF65-F5344CB8AC3E}">
        <p14:creationId xmlns:p14="http://schemas.microsoft.com/office/powerpoint/2010/main" val="4172944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 Relationship Route - Thrive Global"/>
          <p:cNvPicPr>
            <a:picLocks noChangeAspect="1" noChangeArrowheads="1"/>
          </p:cNvPicPr>
          <p:nvPr/>
        </p:nvPicPr>
        <p:blipFill rotWithShape="1">
          <a:blip r:embed="rId2">
            <a:extLst>
              <a:ext uri="{28A0092B-C50C-407E-A947-70E740481C1C}">
                <a14:useLocalDpi xmlns:a14="http://schemas.microsoft.com/office/drawing/2010/main" val="0"/>
              </a:ext>
            </a:extLst>
          </a:blip>
          <a:srcRect t="13061" r="18005"/>
          <a:stretch/>
        </p:blipFill>
        <p:spPr bwMode="auto">
          <a:xfrm>
            <a:off x="-773684" y="-152399"/>
            <a:ext cx="9917684"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0" y="4114801"/>
            <a:ext cx="8991600" cy="2720340"/>
          </a:xfrm>
        </p:spPr>
        <p:txBody>
          <a:bodyPr>
            <a:normAutofit lnSpcReduction="10000"/>
          </a:bodyPr>
          <a:lstStyle/>
          <a:p>
            <a:r>
              <a:rPr lang="en-US" dirty="0" smtClean="0">
                <a:solidFill>
                  <a:schemeClr val="bg1"/>
                </a:solidFill>
              </a:rPr>
              <a:t>EQ can enhance your ability to manage interpersonal relationships, which is crucial for fostering positive team dynamics, empathy and effective collaborations.</a:t>
            </a:r>
          </a:p>
          <a:p>
            <a:r>
              <a:rPr lang="en-US" dirty="0" smtClean="0">
                <a:solidFill>
                  <a:schemeClr val="bg1"/>
                </a:solidFill>
              </a:rPr>
              <a:t>Empathy and Inclusion are imperative for organizational growth, prosperity and diversity for success</a:t>
            </a:r>
          </a:p>
          <a:p>
            <a:pPr marL="45720" indent="0">
              <a:buNone/>
            </a:pPr>
            <a:endParaRPr lang="en-US" dirty="0" smtClean="0">
              <a:solidFill>
                <a:schemeClr val="bg1"/>
              </a:solidFill>
            </a:endParaRPr>
          </a:p>
          <a:p>
            <a:r>
              <a:rPr lang="en-US" dirty="0" smtClean="0">
                <a:solidFill>
                  <a:schemeClr val="bg1"/>
                </a:solidFill>
              </a:rPr>
              <a:t>Lets grasp EQ through a brief </a:t>
            </a:r>
            <a:r>
              <a:rPr lang="en-US" dirty="0" smtClean="0">
                <a:solidFill>
                  <a:schemeClr val="bg1"/>
                </a:solidFill>
                <a:hlinkClick r:id="rId3"/>
              </a:rPr>
              <a:t>video</a:t>
            </a:r>
            <a:endParaRPr lang="en-US" dirty="0">
              <a:solidFill>
                <a:schemeClr val="bg1"/>
              </a:solidFill>
            </a:endParaRPr>
          </a:p>
        </p:txBody>
      </p:sp>
    </p:spTree>
    <p:extLst>
      <p:ext uri="{BB962C8B-B14F-4D97-AF65-F5344CB8AC3E}">
        <p14:creationId xmlns:p14="http://schemas.microsoft.com/office/powerpoint/2010/main" val="412841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83" y="3810000"/>
            <a:ext cx="8534400" cy="2209800"/>
          </a:xfrm>
        </p:spPr>
        <p:txBody>
          <a:bodyPr/>
          <a:lstStyle/>
          <a:p>
            <a:pPr marL="0" indent="0" algn="ctr">
              <a:buNone/>
            </a:pPr>
            <a:r>
              <a:rPr lang="en-US" sz="3200" dirty="0" smtClean="0"/>
              <a:t>Thank you for your attention</a:t>
            </a:r>
            <a:r>
              <a:rPr lang="en-US" dirty="0" smtClean="0"/>
              <a:t>. </a:t>
            </a:r>
            <a:br>
              <a:rPr lang="en-US" dirty="0" smtClean="0"/>
            </a:br>
            <a:r>
              <a:rPr lang="en-US" dirty="0" smtClean="0"/>
              <a:t>Lets Go and Bring out the Best</a:t>
            </a:r>
            <a:endParaRPr lang="en-US" dirty="0"/>
          </a:p>
        </p:txBody>
      </p:sp>
      <p:sp>
        <p:nvSpPr>
          <p:cNvPr id="3" name="Content Placeholder 2"/>
          <p:cNvSpPr>
            <a:spLocks noGrp="1"/>
          </p:cNvSpPr>
          <p:nvPr>
            <p:ph sz="quarter" idx="13"/>
          </p:nvPr>
        </p:nvSpPr>
        <p:spPr>
          <a:xfrm>
            <a:off x="4343400" y="762000"/>
            <a:ext cx="4781204" cy="1935480"/>
          </a:xfrm>
        </p:spPr>
        <p:txBody>
          <a:bodyPr>
            <a:normAutofit fontScale="92500"/>
          </a:bodyPr>
          <a:lstStyle/>
          <a:p>
            <a:pPr marL="45720" indent="0" algn="ctr">
              <a:buNone/>
            </a:pPr>
            <a:r>
              <a:rPr lang="en-US" dirty="0" smtClean="0"/>
              <a:t>“I have learnt that people will forget what you said, people will forget what you did, but people will never forget how you made them </a:t>
            </a:r>
            <a:r>
              <a:rPr lang="en-US" b="1" i="1" dirty="0" smtClean="0"/>
              <a:t>feel</a:t>
            </a:r>
            <a:r>
              <a:rPr lang="en-US" dirty="0" smtClean="0"/>
              <a:t>”</a:t>
            </a:r>
          </a:p>
          <a:p>
            <a:pPr marL="45720" indent="0" algn="ctr">
              <a:buNone/>
            </a:pPr>
            <a:r>
              <a:rPr lang="en-US" dirty="0" smtClean="0"/>
              <a:t>Maya Angelou</a:t>
            </a:r>
            <a:endParaRPr lang="en-US" dirty="0"/>
          </a:p>
        </p:txBody>
      </p:sp>
      <p:pic>
        <p:nvPicPr>
          <p:cNvPr id="12290" name="Picture 2" descr="Inspirational Women: Maya Angelou | VictoryFor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249079">
            <a:off x="134591" y="58391"/>
            <a:ext cx="365760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65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3" y="152400"/>
            <a:ext cx="4683711" cy="1295400"/>
          </a:xfrm>
        </p:spPr>
        <p:txBody>
          <a:bodyPr/>
          <a:lstStyle/>
          <a:p>
            <a:r>
              <a:rPr lang="en-US" dirty="0" smtClean="0"/>
              <a:t>Understanding Intelligences</a:t>
            </a:r>
            <a:endParaRPr lang="en-US" dirty="0"/>
          </a:p>
        </p:txBody>
      </p:sp>
      <p:sp>
        <p:nvSpPr>
          <p:cNvPr id="3" name="Content Placeholder 2"/>
          <p:cNvSpPr>
            <a:spLocks noGrp="1"/>
          </p:cNvSpPr>
          <p:nvPr>
            <p:ph sz="quarter" idx="13"/>
          </p:nvPr>
        </p:nvSpPr>
        <p:spPr>
          <a:xfrm>
            <a:off x="4572000" y="731520"/>
            <a:ext cx="4419600" cy="5821680"/>
          </a:xfrm>
        </p:spPr>
        <p:txBody>
          <a:bodyPr>
            <a:normAutofit fontScale="85000" lnSpcReduction="20000"/>
          </a:bodyPr>
          <a:lstStyle/>
          <a:p>
            <a:r>
              <a:rPr lang="en-US" dirty="0"/>
              <a:t>1. </a:t>
            </a:r>
            <a:r>
              <a:rPr lang="en-US" b="1" dirty="0"/>
              <a:t>Intelligence Quotient (IQ):</a:t>
            </a:r>
            <a:r>
              <a:rPr lang="en-US" dirty="0"/>
              <a:t> This is the measure of your comprehension ability", solve </a:t>
            </a:r>
            <a:r>
              <a:rPr lang="en-US" dirty="0" err="1"/>
              <a:t>maths</a:t>
            </a:r>
            <a:r>
              <a:rPr lang="en-US" dirty="0"/>
              <a:t>; memorize things and recall subject matters. </a:t>
            </a:r>
          </a:p>
          <a:p>
            <a:r>
              <a:rPr lang="en-US" dirty="0"/>
              <a:t>2. </a:t>
            </a:r>
            <a:r>
              <a:rPr lang="en-US" b="1" dirty="0"/>
              <a:t>Emotional Quotient (EQ)</a:t>
            </a:r>
            <a:r>
              <a:rPr lang="en-US" dirty="0"/>
              <a:t>: This is the measure of your ability to maintain peace with others; keep to time; be responsible; be honest; respect boundaries; be humble, genuine and considerate. </a:t>
            </a:r>
          </a:p>
          <a:p>
            <a:r>
              <a:rPr lang="en-US" dirty="0"/>
              <a:t>3. </a:t>
            </a:r>
            <a:r>
              <a:rPr lang="en-US" b="1" dirty="0"/>
              <a:t>Social Quotient (SQ)</a:t>
            </a:r>
            <a:r>
              <a:rPr lang="en-US" dirty="0"/>
              <a:t>: This is the measure of your ability to build a network of friends and maintain it over a long period of time. </a:t>
            </a:r>
          </a:p>
          <a:p>
            <a:r>
              <a:rPr lang="en-US" dirty="0"/>
              <a:t>4. </a:t>
            </a:r>
            <a:r>
              <a:rPr lang="en-US" b="1" dirty="0"/>
              <a:t>The Adversity Quotient (AQ)</a:t>
            </a:r>
            <a:r>
              <a:rPr lang="en-US" dirty="0"/>
              <a:t>: The measure of your ability to go through a rough patch in life and come out without losing your mind. AQ determines who will give up in face of troubles and may abandon their families. </a:t>
            </a:r>
          </a:p>
        </p:txBody>
      </p:sp>
      <p:pic>
        <p:nvPicPr>
          <p:cNvPr id="2050" name="Picture 2" descr="Emotional Intelligence: Key to Career Success | Paybooks"/>
          <p:cNvPicPr>
            <a:picLocks noChangeAspect="1" noChangeArrowheads="1"/>
          </p:cNvPicPr>
          <p:nvPr/>
        </p:nvPicPr>
        <p:blipFill rotWithShape="1">
          <a:blip r:embed="rId2">
            <a:extLst>
              <a:ext uri="{28A0092B-C50C-407E-A947-70E740481C1C}">
                <a14:useLocalDpi xmlns:a14="http://schemas.microsoft.com/office/drawing/2010/main" val="0"/>
              </a:ext>
            </a:extLst>
          </a:blip>
          <a:srcRect l="18403" r="18274"/>
          <a:stretch/>
        </p:blipFill>
        <p:spPr bwMode="auto">
          <a:xfrm>
            <a:off x="76200" y="2209800"/>
            <a:ext cx="4557869" cy="351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7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3829438"/>
            <a:ext cx="3124200" cy="2409632"/>
          </a:xfrm>
        </p:spPr>
        <p:txBody>
          <a:bodyPr/>
          <a:lstStyle/>
          <a:p>
            <a:pPr marL="0" indent="0" algn="ctr">
              <a:buNone/>
            </a:pPr>
            <a:r>
              <a:rPr lang="en-US" dirty="0" smtClean="0"/>
              <a:t>Thoughts to Ponder</a:t>
            </a:r>
            <a:endParaRPr lang="en-US" dirty="0"/>
          </a:p>
        </p:txBody>
      </p:sp>
      <p:sp>
        <p:nvSpPr>
          <p:cNvPr id="3" name="Content Placeholder 2"/>
          <p:cNvSpPr>
            <a:spLocks noGrp="1"/>
          </p:cNvSpPr>
          <p:nvPr>
            <p:ph sz="quarter" idx="13"/>
          </p:nvPr>
        </p:nvSpPr>
        <p:spPr>
          <a:xfrm>
            <a:off x="29547" y="152400"/>
            <a:ext cx="8839200" cy="3002280"/>
          </a:xfrm>
        </p:spPr>
        <p:txBody>
          <a:bodyPr>
            <a:normAutofit/>
          </a:bodyPr>
          <a:lstStyle/>
          <a:p>
            <a:r>
              <a:rPr lang="en-US" dirty="0"/>
              <a:t>A man of high IQ can end up being employed by a man of high EQ and SQ even though he has an average IQ. Your EQ represents your character; your SQ represents your charisma. Give in to habits that will improve these three Qs but more especially your EQ and SQ EQ and SQ make one manage better than the other. </a:t>
            </a:r>
          </a:p>
          <a:p>
            <a:r>
              <a:rPr lang="en-US" dirty="0"/>
              <a:t>People that have higher EQ and SQ tend to go farther in life than those with high IQ. Most schools capitalize in improving IQ level while EQ and SQ are played down. </a:t>
            </a:r>
          </a:p>
          <a:p>
            <a:endParaRPr lang="en-US" dirty="0"/>
          </a:p>
        </p:txBody>
      </p:sp>
      <p:pic>
        <p:nvPicPr>
          <p:cNvPr id="3074" name="Picture 2" descr="Hiring Your First Employee: A Guide for Small Businesses - AllBusines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7" y="3240833"/>
            <a:ext cx="5990253" cy="299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4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EQ Defined</a:t>
            </a:r>
            <a:endParaRPr lang="en-US" dirty="0"/>
          </a:p>
        </p:txBody>
      </p:sp>
      <p:sp>
        <p:nvSpPr>
          <p:cNvPr id="3" name="Content Placeholder 2"/>
          <p:cNvSpPr>
            <a:spLocks noGrp="1"/>
          </p:cNvSpPr>
          <p:nvPr>
            <p:ph sz="quarter" idx="13"/>
          </p:nvPr>
        </p:nvSpPr>
        <p:spPr>
          <a:xfrm>
            <a:off x="76200" y="76200"/>
            <a:ext cx="4114800" cy="6629400"/>
          </a:xfrm>
        </p:spPr>
        <p:txBody>
          <a:bodyPr>
            <a:normAutofit lnSpcReduction="10000"/>
          </a:bodyPr>
          <a:lstStyle/>
          <a:p>
            <a:r>
              <a:rPr lang="en-US" dirty="0" smtClean="0"/>
              <a:t>Human ability to recognize, understand, exploit and manage one’s emotions in positive way. </a:t>
            </a:r>
          </a:p>
          <a:p>
            <a:r>
              <a:rPr lang="en-US" dirty="0" smtClean="0"/>
              <a:t>It is being cognizant of your mental state and how it influences the emotional reactions of those around you.  </a:t>
            </a:r>
          </a:p>
          <a:p>
            <a:r>
              <a:rPr lang="en-US" dirty="0" smtClean="0"/>
              <a:t>Ability to connect emotionally with teams, how you make them feel, engage and ultimately it’s impact on productivity, through:</a:t>
            </a:r>
          </a:p>
          <a:p>
            <a:pPr lvl="1">
              <a:buFontTx/>
              <a:buChar char="-"/>
            </a:pPr>
            <a:r>
              <a:rPr lang="en-US" dirty="0" smtClean="0"/>
              <a:t>Change and Uncertainty</a:t>
            </a:r>
          </a:p>
          <a:p>
            <a:pPr lvl="1">
              <a:buFontTx/>
              <a:buChar char="-"/>
            </a:pPr>
            <a:r>
              <a:rPr lang="en-US" dirty="0" smtClean="0"/>
              <a:t>Interactions with Colleagues</a:t>
            </a:r>
          </a:p>
          <a:p>
            <a:pPr lvl="1">
              <a:buFontTx/>
              <a:buChar char="-"/>
            </a:pPr>
            <a:r>
              <a:rPr lang="en-US" dirty="0" smtClean="0"/>
              <a:t>Conflict and Relationship</a:t>
            </a:r>
          </a:p>
          <a:p>
            <a:pPr lvl="1">
              <a:buFontTx/>
              <a:buChar char="-"/>
            </a:pPr>
            <a:r>
              <a:rPr lang="en-US" dirty="0" smtClean="0"/>
              <a:t>Effort and Burnout</a:t>
            </a:r>
          </a:p>
          <a:p>
            <a:pPr lvl="1">
              <a:buFontTx/>
              <a:buChar char="-"/>
            </a:pPr>
            <a:r>
              <a:rPr lang="en-US" dirty="0" smtClean="0"/>
              <a:t>Achievement and Failure</a:t>
            </a:r>
            <a:endParaRPr lang="en-US" dirty="0"/>
          </a:p>
        </p:txBody>
      </p:sp>
      <p:pic>
        <p:nvPicPr>
          <p:cNvPr id="4098" name="Picture 2" descr="How to Improve your Emotional Intelligence | Skillcast"/>
          <p:cNvPicPr>
            <a:picLocks noChangeAspect="1" noChangeArrowheads="1"/>
          </p:cNvPicPr>
          <p:nvPr/>
        </p:nvPicPr>
        <p:blipFill rotWithShape="1">
          <a:blip r:embed="rId2">
            <a:extLst>
              <a:ext uri="{28A0092B-C50C-407E-A947-70E740481C1C}">
                <a14:useLocalDpi xmlns:a14="http://schemas.microsoft.com/office/drawing/2010/main" val="0"/>
              </a:ext>
            </a:extLst>
          </a:blip>
          <a:srcRect l="33823" r="28827"/>
          <a:stretch/>
        </p:blipFill>
        <p:spPr bwMode="auto">
          <a:xfrm>
            <a:off x="4241584" y="0"/>
            <a:ext cx="49024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97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057" y="5715000"/>
            <a:ext cx="3624943" cy="1143000"/>
          </a:xfrm>
        </p:spPr>
        <p:txBody>
          <a:bodyPr/>
          <a:lstStyle/>
          <a:p>
            <a:pPr marL="0" indent="0">
              <a:buNone/>
            </a:pPr>
            <a:r>
              <a:rPr lang="en-US" dirty="0" smtClean="0"/>
              <a:t>Significance</a:t>
            </a:r>
            <a:endParaRPr lang="en-US" dirty="0"/>
          </a:p>
        </p:txBody>
      </p:sp>
      <p:sp>
        <p:nvSpPr>
          <p:cNvPr id="3" name="Content Placeholder 2"/>
          <p:cNvSpPr>
            <a:spLocks noGrp="1"/>
          </p:cNvSpPr>
          <p:nvPr>
            <p:ph sz="quarter" idx="13"/>
          </p:nvPr>
        </p:nvSpPr>
        <p:spPr>
          <a:xfrm>
            <a:off x="5562600" y="2324100"/>
            <a:ext cx="3429000" cy="2286000"/>
          </a:xfrm>
        </p:spPr>
        <p:txBody>
          <a:bodyPr/>
          <a:lstStyle/>
          <a:p>
            <a:pPr marL="45720" indent="0">
              <a:buNone/>
            </a:pPr>
            <a:r>
              <a:rPr lang="en-US" dirty="0" smtClean="0"/>
              <a:t>EQ is critical to:</a:t>
            </a:r>
          </a:p>
          <a:p>
            <a:pPr marL="45720" indent="0">
              <a:buNone/>
            </a:pPr>
            <a:endParaRPr lang="en-US" dirty="0" smtClean="0"/>
          </a:p>
          <a:p>
            <a:pPr>
              <a:buFontTx/>
              <a:buChar char="-"/>
            </a:pPr>
            <a:r>
              <a:rPr lang="en-US" dirty="0" smtClean="0"/>
              <a:t>Connect with Team</a:t>
            </a:r>
          </a:p>
          <a:p>
            <a:pPr>
              <a:buFontTx/>
              <a:buChar char="-"/>
            </a:pPr>
            <a:r>
              <a:rPr lang="en-US" dirty="0" smtClean="0"/>
              <a:t>Drive Performance </a:t>
            </a:r>
          </a:p>
          <a:p>
            <a:pPr>
              <a:buFontTx/>
              <a:buChar char="-"/>
            </a:pPr>
            <a:r>
              <a:rPr lang="en-US" dirty="0" smtClean="0"/>
              <a:t>Build Trust</a:t>
            </a:r>
            <a:endParaRPr lang="en-US" dirty="0"/>
          </a:p>
        </p:txBody>
      </p:sp>
      <p:pic>
        <p:nvPicPr>
          <p:cNvPr id="5122" name="Picture 2" descr="Earn Trust By First Giving It Out — PNI | Global Management Consulting"/>
          <p:cNvPicPr>
            <a:picLocks noChangeAspect="1" noChangeArrowheads="1"/>
          </p:cNvPicPr>
          <p:nvPr/>
        </p:nvPicPr>
        <p:blipFill rotWithShape="1">
          <a:blip r:embed="rId2">
            <a:extLst>
              <a:ext uri="{28A0092B-C50C-407E-A947-70E740481C1C}">
                <a14:useLocalDpi xmlns:a14="http://schemas.microsoft.com/office/drawing/2010/main" val="0"/>
              </a:ext>
            </a:extLst>
          </a:blip>
          <a:srcRect l="25160" r="6813"/>
          <a:stretch/>
        </p:blipFill>
        <p:spPr bwMode="auto">
          <a:xfrm>
            <a:off x="0" y="0"/>
            <a:ext cx="5365102"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36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689" y="533400"/>
            <a:ext cx="3388311" cy="2947891"/>
          </a:xfrm>
        </p:spPr>
        <p:txBody>
          <a:bodyPr/>
          <a:lstStyle/>
          <a:p>
            <a:pPr marL="0" indent="0">
              <a:buNone/>
            </a:pPr>
            <a:r>
              <a:rPr lang="en-US" dirty="0" smtClean="0"/>
              <a:t>Understand </a:t>
            </a:r>
            <a:r>
              <a:rPr lang="en-US" dirty="0"/>
              <a:t>where you </a:t>
            </a:r>
            <a:r>
              <a:rPr lang="en-US" dirty="0" smtClean="0"/>
              <a:t>stand</a:t>
            </a:r>
            <a:endParaRPr lang="en-US" dirty="0"/>
          </a:p>
        </p:txBody>
      </p:sp>
      <p:sp>
        <p:nvSpPr>
          <p:cNvPr id="3" name="Content Placeholder 2"/>
          <p:cNvSpPr>
            <a:spLocks noGrp="1"/>
          </p:cNvSpPr>
          <p:nvPr>
            <p:ph sz="quarter" idx="13"/>
          </p:nvPr>
        </p:nvSpPr>
        <p:spPr>
          <a:xfrm>
            <a:off x="2667000" y="4162426"/>
            <a:ext cx="5791199" cy="2695574"/>
          </a:xfrm>
        </p:spPr>
        <p:txBody>
          <a:bodyPr>
            <a:normAutofit fontScale="92500" lnSpcReduction="10000"/>
          </a:bodyPr>
          <a:lstStyle/>
          <a:p>
            <a:pPr marL="45720" indent="0">
              <a:buNone/>
            </a:pPr>
            <a:r>
              <a:rPr lang="en-US" dirty="0" smtClean="0"/>
              <a:t>Government’s Vision</a:t>
            </a:r>
          </a:p>
          <a:p>
            <a:pPr marL="45720" indent="0">
              <a:buNone/>
            </a:pPr>
            <a:r>
              <a:rPr lang="en-US" dirty="0" smtClean="0"/>
              <a:t>Ministry’s Vision and Mission</a:t>
            </a:r>
          </a:p>
          <a:p>
            <a:pPr marL="45720" indent="0">
              <a:buNone/>
            </a:pPr>
            <a:r>
              <a:rPr lang="en-US" dirty="0" smtClean="0"/>
              <a:t>Agency’s Vision and Mission </a:t>
            </a:r>
          </a:p>
          <a:p>
            <a:pPr marL="45720" indent="0">
              <a:buNone/>
            </a:pPr>
            <a:r>
              <a:rPr lang="en-US" dirty="0" smtClean="0"/>
              <a:t>CEO</a:t>
            </a:r>
          </a:p>
          <a:p>
            <a:pPr marL="45720" indent="0">
              <a:buNone/>
            </a:pPr>
            <a:r>
              <a:rPr lang="en-US" dirty="0" smtClean="0"/>
              <a:t>Management</a:t>
            </a:r>
          </a:p>
          <a:p>
            <a:pPr marL="45720" indent="0">
              <a:buNone/>
            </a:pPr>
            <a:r>
              <a:rPr lang="en-US" dirty="0" smtClean="0"/>
              <a:t>Staff</a:t>
            </a:r>
          </a:p>
          <a:p>
            <a:pPr marL="45720" indent="0">
              <a:buNone/>
            </a:pPr>
            <a:r>
              <a:rPr lang="en-US" dirty="0" smtClean="0"/>
              <a:t>Support Team</a:t>
            </a:r>
            <a:endParaRPr lang="en-US" dirty="0"/>
          </a:p>
        </p:txBody>
      </p:sp>
      <p:pic>
        <p:nvPicPr>
          <p:cNvPr id="6146" name="Picture 2" descr="Man Shoots With An Arrow With His Eyes Closed At The Head Of His Colleague  Jealousy In Work Bullying Stock Illustration - Download Image Now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29300"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71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486400"/>
            <a:ext cx="6512511" cy="1143000"/>
          </a:xfrm>
        </p:spPr>
        <p:txBody>
          <a:bodyPr/>
          <a:lstStyle/>
          <a:p>
            <a:pPr marL="0" indent="0">
              <a:buNone/>
            </a:pPr>
            <a:r>
              <a:rPr lang="en-US" dirty="0" smtClean="0"/>
              <a:t>Distinction</a:t>
            </a:r>
            <a:endParaRPr lang="en-US" dirty="0"/>
          </a:p>
        </p:txBody>
      </p:sp>
      <p:sp>
        <p:nvSpPr>
          <p:cNvPr id="3" name="Content Placeholder 2"/>
          <p:cNvSpPr>
            <a:spLocks noGrp="1"/>
          </p:cNvSpPr>
          <p:nvPr>
            <p:ph sz="quarter" idx="13"/>
          </p:nvPr>
        </p:nvSpPr>
        <p:spPr>
          <a:xfrm>
            <a:off x="381000" y="76200"/>
            <a:ext cx="8534400" cy="3474720"/>
          </a:xfrm>
        </p:spPr>
        <p:txBody>
          <a:bodyPr/>
          <a:lstStyle/>
          <a:p>
            <a:pPr marL="45720" indent="0" algn="ctr">
              <a:buNone/>
            </a:pPr>
            <a:r>
              <a:rPr lang="en-US" dirty="0" smtClean="0"/>
              <a:t>The most effective leaders are all alike in one crucial way – They all have a high degree of what has come to be known as EQ. It is not the IQ and technical skills that are solely relevant. These are simply entry-level requirements for executive positions. However to excel horizontally and vertically, EQ is your boarding pass!!</a:t>
            </a:r>
          </a:p>
          <a:p>
            <a:pPr marL="45720" indent="0" algn="ctr">
              <a:buNone/>
            </a:pPr>
            <a:r>
              <a:rPr lang="en-US" i="1" dirty="0" smtClean="0"/>
              <a:t>Daniel </a:t>
            </a:r>
            <a:r>
              <a:rPr lang="en-US" i="1" dirty="0" err="1" smtClean="0"/>
              <a:t>Goleman</a:t>
            </a:r>
            <a:r>
              <a:rPr lang="en-US" i="1" dirty="0" smtClean="0"/>
              <a:t> and Austin </a:t>
            </a:r>
            <a:r>
              <a:rPr lang="en-US" i="1" dirty="0" err="1" smtClean="0"/>
              <a:t>Makani</a:t>
            </a:r>
            <a:endParaRPr lang="en-US" i="1" dirty="0"/>
          </a:p>
        </p:txBody>
      </p:sp>
      <p:pic>
        <p:nvPicPr>
          <p:cNvPr id="7170" name="Picture 2" descr="Distinctive Leadership Red Boat Leader Setting Apart From The Masses Photo  Background And Picture For Free Download - Pngtree"/>
          <p:cNvPicPr>
            <a:picLocks noChangeAspect="1" noChangeArrowheads="1"/>
          </p:cNvPicPr>
          <p:nvPr/>
        </p:nvPicPr>
        <p:blipFill rotWithShape="1">
          <a:blip r:embed="rId2">
            <a:extLst>
              <a:ext uri="{28A0092B-C50C-407E-A947-70E740481C1C}">
                <a14:useLocalDpi xmlns:a14="http://schemas.microsoft.com/office/drawing/2010/main" val="0"/>
              </a:ext>
            </a:extLst>
          </a:blip>
          <a:srcRect t="35981" b="12285"/>
          <a:stretch/>
        </p:blipFill>
        <p:spPr bwMode="auto">
          <a:xfrm>
            <a:off x="0" y="2362200"/>
            <a:ext cx="9144000" cy="315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85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38600"/>
            <a:ext cx="6512511" cy="1143000"/>
          </a:xfrm>
        </p:spPr>
        <p:txBody>
          <a:bodyPr/>
          <a:lstStyle/>
          <a:p>
            <a:r>
              <a:rPr lang="en-US" dirty="0" smtClean="0"/>
              <a:t>Important QNs to ask yourself (assessment) </a:t>
            </a:r>
            <a:endParaRPr lang="en-US" dirty="0"/>
          </a:p>
        </p:txBody>
      </p:sp>
      <p:sp>
        <p:nvSpPr>
          <p:cNvPr id="3" name="Content Placeholder 2"/>
          <p:cNvSpPr>
            <a:spLocks noGrp="1"/>
          </p:cNvSpPr>
          <p:nvPr>
            <p:ph sz="quarter" idx="13"/>
          </p:nvPr>
        </p:nvSpPr>
        <p:spPr>
          <a:xfrm>
            <a:off x="5365393" y="533400"/>
            <a:ext cx="3886200" cy="3230880"/>
          </a:xfrm>
        </p:spPr>
        <p:txBody>
          <a:bodyPr>
            <a:normAutofit/>
          </a:bodyPr>
          <a:lstStyle/>
          <a:p>
            <a:r>
              <a:rPr lang="en-US" dirty="0" smtClean="0"/>
              <a:t>Are you conversations strained?</a:t>
            </a:r>
          </a:p>
          <a:p>
            <a:r>
              <a:rPr lang="en-US" dirty="0" smtClean="0"/>
              <a:t>Do you constantly blame others when things do not go as planned?</a:t>
            </a:r>
          </a:p>
          <a:p>
            <a:r>
              <a:rPr lang="en-US" dirty="0" smtClean="0"/>
              <a:t>Are you prone to outbursts?</a:t>
            </a:r>
            <a:endParaRPr lang="en-US" dirty="0"/>
          </a:p>
        </p:txBody>
      </p:sp>
      <p:pic>
        <p:nvPicPr>
          <p:cNvPr id="8194" name="Picture 2" descr="313,391 Frustration Stock Photos - Free &amp; Royalty-Free Stock Photos from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6539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3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785360"/>
            <a:ext cx="6512511" cy="1143000"/>
          </a:xfrm>
        </p:spPr>
        <p:txBody>
          <a:bodyPr/>
          <a:lstStyle/>
          <a:p>
            <a:pPr marL="0" indent="0">
              <a:buNone/>
            </a:pPr>
            <a:r>
              <a:rPr lang="en-US" dirty="0"/>
              <a:t>How to </a:t>
            </a:r>
            <a:r>
              <a:rPr lang="en-US" dirty="0" smtClean="0"/>
              <a:t>develop EQ</a:t>
            </a:r>
            <a:r>
              <a:rPr lang="en-US" dirty="0"/>
              <a:t/>
            </a:r>
            <a:br>
              <a:rPr lang="en-US" dirty="0"/>
            </a:br>
            <a:endParaRPr lang="en-US" dirty="0"/>
          </a:p>
        </p:txBody>
      </p:sp>
      <p:sp>
        <p:nvSpPr>
          <p:cNvPr id="3" name="Content Placeholder 2"/>
          <p:cNvSpPr>
            <a:spLocks noGrp="1"/>
          </p:cNvSpPr>
          <p:nvPr>
            <p:ph sz="quarter" idx="13"/>
          </p:nvPr>
        </p:nvSpPr>
        <p:spPr>
          <a:xfrm>
            <a:off x="2514600" y="609600"/>
            <a:ext cx="6400800" cy="3474720"/>
          </a:xfrm>
        </p:spPr>
        <p:txBody>
          <a:bodyPr>
            <a:normAutofit lnSpcReduction="10000"/>
          </a:bodyPr>
          <a:lstStyle/>
          <a:p>
            <a:pPr>
              <a:buFontTx/>
              <a:buChar char="-"/>
            </a:pPr>
            <a:r>
              <a:rPr lang="en-US" dirty="0" smtClean="0"/>
              <a:t>Self reflection (own emptions, thoughts and behaviors) </a:t>
            </a:r>
          </a:p>
          <a:p>
            <a:pPr>
              <a:buFontTx/>
              <a:buChar char="-"/>
            </a:pPr>
            <a:r>
              <a:rPr lang="en-US" dirty="0" smtClean="0"/>
              <a:t>Active listening (not hearing) – verbally and nonverbally</a:t>
            </a:r>
          </a:p>
          <a:p>
            <a:pPr>
              <a:buFontTx/>
              <a:buChar char="-"/>
            </a:pPr>
            <a:r>
              <a:rPr lang="en-US" dirty="0" smtClean="0"/>
              <a:t>Empathy Practice (understand and share other’s feelings)</a:t>
            </a:r>
          </a:p>
          <a:p>
            <a:pPr>
              <a:buFontTx/>
              <a:buChar char="-"/>
            </a:pPr>
            <a:r>
              <a:rPr lang="en-US" dirty="0" smtClean="0"/>
              <a:t>Seeking Feedback (on your conduct – not </a:t>
            </a:r>
            <a:r>
              <a:rPr lang="en-US" dirty="0" err="1" smtClean="0"/>
              <a:t>Uchawa</a:t>
            </a:r>
            <a:r>
              <a:rPr lang="en-US" dirty="0" smtClean="0"/>
              <a:t>)</a:t>
            </a:r>
          </a:p>
          <a:p>
            <a:pPr>
              <a:buFontTx/>
              <a:buChar char="-"/>
            </a:pPr>
            <a:r>
              <a:rPr lang="en-US" dirty="0" smtClean="0"/>
              <a:t>EQ Training (gain competencies)</a:t>
            </a:r>
            <a:endParaRPr lang="en-US" dirty="0"/>
          </a:p>
        </p:txBody>
      </p:sp>
      <p:sp>
        <p:nvSpPr>
          <p:cNvPr id="4" name="Content Placeholder 2"/>
          <p:cNvSpPr txBox="1">
            <a:spLocks/>
          </p:cNvSpPr>
          <p:nvPr/>
        </p:nvSpPr>
        <p:spPr>
          <a:xfrm>
            <a:off x="2514600" y="4191000"/>
            <a:ext cx="6400800" cy="594360"/>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b="1" dirty="0" smtClean="0">
                <a:solidFill>
                  <a:srgbClr val="FF0000"/>
                </a:solidFill>
              </a:rPr>
              <a:t>Four </a:t>
            </a:r>
            <a:r>
              <a:rPr lang="en-US" b="1" dirty="0" err="1" smtClean="0">
                <a:solidFill>
                  <a:srgbClr val="FF0000"/>
                </a:solidFill>
              </a:rPr>
              <a:t>Rs</a:t>
            </a:r>
            <a:r>
              <a:rPr lang="en-US" b="1" dirty="0">
                <a:solidFill>
                  <a:srgbClr val="FF0000"/>
                </a:solidFill>
              </a:rPr>
              <a:t> </a:t>
            </a:r>
            <a:r>
              <a:rPr lang="en-US" b="1" dirty="0" smtClean="0">
                <a:solidFill>
                  <a:srgbClr val="FF0000"/>
                </a:solidFill>
              </a:rPr>
              <a:t>of EQ</a:t>
            </a:r>
            <a:r>
              <a:rPr lang="en-US" dirty="0" smtClean="0">
                <a:solidFill>
                  <a:srgbClr val="FF0000"/>
                </a:solidFill>
              </a:rPr>
              <a:t>: </a:t>
            </a:r>
            <a:r>
              <a:rPr lang="en-US" i="1" dirty="0" smtClean="0">
                <a:solidFill>
                  <a:srgbClr val="FF0000"/>
                </a:solidFill>
              </a:rPr>
              <a:t>Recognize – Reflect – Reframe – Respond</a:t>
            </a:r>
            <a:r>
              <a:rPr lang="en-US" dirty="0" smtClean="0">
                <a:solidFill>
                  <a:srgbClr val="FF0000"/>
                </a:solidFill>
              </a:rPr>
              <a:t>!!</a:t>
            </a:r>
            <a:endParaRPr lang="en-US" dirty="0">
              <a:solidFill>
                <a:srgbClr val="FF0000"/>
              </a:solidFill>
            </a:endParaRPr>
          </a:p>
        </p:txBody>
      </p:sp>
      <p:pic>
        <p:nvPicPr>
          <p:cNvPr id="9218" name="Picture 2" descr="Finding your purpose: entrepreneur's journey of self discovery"/>
          <p:cNvPicPr>
            <a:picLocks noChangeAspect="1" noChangeArrowheads="1"/>
          </p:cNvPicPr>
          <p:nvPr/>
        </p:nvPicPr>
        <p:blipFill rotWithShape="1">
          <a:blip r:embed="rId2">
            <a:extLst>
              <a:ext uri="{28A0092B-C50C-407E-A947-70E740481C1C}">
                <a14:useLocalDpi xmlns:a14="http://schemas.microsoft.com/office/drawing/2010/main" val="0"/>
              </a:ext>
            </a:extLst>
          </a:blip>
          <a:srcRect r="72308"/>
          <a:stretch/>
        </p:blipFill>
        <p:spPr bwMode="auto">
          <a:xfrm>
            <a:off x="0" y="457200"/>
            <a:ext cx="2133600" cy="580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917423"/>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139</TotalTime>
  <Words>816</Words>
  <Application>Microsoft Office PowerPoint</Application>
  <PresentationFormat>On-screen Show (4:3)</PresentationFormat>
  <Paragraphs>69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Georgia</vt:lpstr>
      <vt:lpstr>Trebuchet MS</vt:lpstr>
      <vt:lpstr>Slipstream</vt:lpstr>
      <vt:lpstr>Emotional Intelligence (EQ) for Executives  Why is it important for leaders?</vt:lpstr>
      <vt:lpstr>Understanding Intelligences</vt:lpstr>
      <vt:lpstr>Thoughts to Ponder</vt:lpstr>
      <vt:lpstr>EQ Defined</vt:lpstr>
      <vt:lpstr>Significance</vt:lpstr>
      <vt:lpstr>Understand where you stand</vt:lpstr>
      <vt:lpstr>Distinction</vt:lpstr>
      <vt:lpstr>Important QNs to ask yourself (assessment) </vt:lpstr>
      <vt:lpstr>How to develop EQ </vt:lpstr>
      <vt:lpstr>Competencies </vt:lpstr>
      <vt:lpstr>Benefits</vt:lpstr>
      <vt:lpstr>PowerPoint Presentation</vt:lpstr>
      <vt:lpstr>Thank you for your attention.  Lets Go and Bring out the Best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 (EQ) for Executives</dc:title>
  <dc:creator>HP</dc:creator>
  <cp:lastModifiedBy>HP SPECTRE 13X360</cp:lastModifiedBy>
  <cp:revision>16</cp:revision>
  <dcterms:created xsi:type="dcterms:W3CDTF">2025-05-12T08:39:12Z</dcterms:created>
  <dcterms:modified xsi:type="dcterms:W3CDTF">2025-05-13T12:20:18Z</dcterms:modified>
</cp:coreProperties>
</file>